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B8E42-97C0-4C04-9A18-AE491B6D2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44AB2-EC5D-4066-9B15-1831FD181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7287-DA41-42E9-AFAF-1FCBEECA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3032-0E39-41F8-9B30-6C6E5734C93A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1945C-5119-483E-B2B7-1206D36F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E561E-D7E5-4C02-8EAD-A323536F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534A-5797-4D63-A8CE-0838FD5FF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9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C0B9-4CE7-4544-AF42-9EC6E29D5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297417-241D-4F9E-8637-FB0B13D9F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2F70D-B1AC-4836-A161-4675958D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3032-0E39-41F8-9B30-6C6E5734C93A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93CE6-C068-4C35-A294-FFF3222F8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FEFDA-8EA9-4118-8F7D-E3D7F5F6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534A-5797-4D63-A8CE-0838FD5FF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4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A28777-15E8-4542-95A9-0A6E39CB6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27AE2-DA9C-4FAC-80D4-3769467B3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6C505-9B8F-47D4-B17C-9E6C6F65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3032-0E39-41F8-9B30-6C6E5734C93A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A490-C0A0-42A8-91D8-8F4B5991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F1814-3EDB-4E8D-AB5D-0263CB42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534A-5797-4D63-A8CE-0838FD5FF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9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4BD82-8470-48DA-8446-1B86A352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C85D3-DFC8-45AD-84C0-E98C471D2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7F2DD-C362-48C4-BAC5-6CFF53C3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3032-0E39-41F8-9B30-6C6E5734C93A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89EE3-2638-479C-9AB8-B81BA95B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99DEF-26B3-4F18-B743-045491F9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534A-5797-4D63-A8CE-0838FD5FF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4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376A-40CC-4D83-BC6C-CB1C8612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5F188-96B0-41E3-A659-CEE0A013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DCD4D-93B3-481A-900D-CD2AA4011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3032-0E39-41F8-9B30-6C6E5734C93A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D2209-2742-472E-ADD1-344FC864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36934-7F20-4391-8790-B4D28773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534A-5797-4D63-A8CE-0838FD5FF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9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93D53-6603-4C6D-AF31-CEFD16CC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3E5B0-9EEF-4295-89F1-3A4A1C2C4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9DEC7-38C5-43ED-B7A9-698BCFECC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2EAE6-7313-4C30-B499-DE4B4A26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3032-0E39-41F8-9B30-6C6E5734C93A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5224A-9A18-409F-860D-D8B57CBE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BFD1E-3FA1-49AD-B36F-A28624B2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534A-5797-4D63-A8CE-0838FD5FF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82B9-3F08-4893-8DEE-8DFE2E63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57BE8-ED7B-4E65-9E4D-C86A5A2C1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4FDEE-FB28-48B8-8C48-9AC7BCE04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8BB70-7FBC-4F7F-83C2-33665C215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40EA4-3696-4565-A775-9DCBBE4B0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8E9029-C2E9-4D5F-A30D-A1F34BC2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3032-0E39-41F8-9B30-6C6E5734C93A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9346E-1C0E-42A7-8C4E-DF4D32A7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B4765-4D30-48F6-BF43-8695937B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534A-5797-4D63-A8CE-0838FD5FF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1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900D0-5CE3-4ED2-A78A-B4B2EEFB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4E-28E7-45EA-9C5D-BEB639BE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3032-0E39-41F8-9B30-6C6E5734C93A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EB567-2FA4-4E3C-8E14-D67A2EF2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94E08-7BAE-4972-802F-65725FD36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534A-5797-4D63-A8CE-0838FD5FF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4CF36-CB3B-444F-B0AC-6BCF613C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3032-0E39-41F8-9B30-6C6E5734C93A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0CDF6-13BF-4BEB-A48B-E3928DB4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01353-57FA-4D1D-A820-8FB1808D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534A-5797-4D63-A8CE-0838FD5FF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2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E84C-029E-429E-A9FF-CDDDED5B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1076A-E76A-477A-B0D8-161F93CE3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D43FE-D495-4E20-8BD2-CEDBB2F23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2D7BC-B0AC-4006-B88D-57E5C13D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3032-0E39-41F8-9B30-6C6E5734C93A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C7D60-F396-49AA-9394-946CB8C9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AA14C-0686-441D-9F0B-062124F0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534A-5797-4D63-A8CE-0838FD5FF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D57A1-6D96-48D7-A2B2-08CAD090A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79D749-DDC1-448A-AC95-DA9D19C2A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DAC88-0BE2-4C63-A21A-37F9FA7A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D08F9-43BF-474E-84AC-16BF51A3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3032-0E39-41F8-9B30-6C6E5734C93A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4CC2A-FC2A-4DEE-B1C9-5B15A4EB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2D3FA-9269-4EBC-86BB-487490D5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534A-5797-4D63-A8CE-0838FD5FF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7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6AFFE-10B5-4702-B728-AB718D1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D12A1-B011-413C-83A3-0E65B3BE3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24880-7D9A-4989-84AE-1F631512C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3032-0E39-41F8-9B30-6C6E5734C93A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9F119-EBC7-4F35-8CC2-4C29C2B3E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B1A59-27F5-48EB-B9A8-9740E4FC8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8534A-5797-4D63-A8CE-0838FD5FF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1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CC1E-D24B-4753-B797-F208C1FA7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407" y="556592"/>
            <a:ext cx="2375401" cy="609600"/>
          </a:xfrm>
        </p:spPr>
        <p:txBody>
          <a:bodyPr>
            <a:normAutofit/>
          </a:bodyPr>
          <a:lstStyle/>
          <a:p>
            <a:pPr algn="l"/>
            <a:r>
              <a:rPr lang="en-US" sz="220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 11   Tiết 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F6B2B-D146-4E70-A7AB-E5E9F6E5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9722" y="461274"/>
            <a:ext cx="5287617" cy="625404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6 : S</a:t>
            </a:r>
            <a:r>
              <a:rPr lang="vi-VN" sz="280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80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80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80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AEC6AB-6CD2-45CF-968B-403B7A20ACD3}"/>
              </a:ext>
            </a:extLst>
          </p:cNvPr>
          <p:cNvSpPr txBox="1">
            <a:spLocks/>
          </p:cNvSpPr>
          <p:nvPr/>
        </p:nvSpPr>
        <p:spPr>
          <a:xfrm>
            <a:off x="5353878" y="1331845"/>
            <a:ext cx="5539408" cy="1305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Ở tiết tr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các em 	đã biết cách tạo 1 bảng. Ở tiết này chúng ta sẽ tìm hiểu về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</a:t>
            </a:r>
          </a:p>
          <a:p>
            <a:pPr algn="l"/>
            <a:endParaRPr lang="en-US" sz="2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B91A0A-D68D-4B8D-B38A-CA5D5370B7DA}"/>
              </a:ext>
            </a:extLst>
          </p:cNvPr>
          <p:cNvSpPr txBox="1">
            <a:spLocks/>
          </p:cNvSpPr>
          <p:nvPr/>
        </p:nvSpPr>
        <p:spPr>
          <a:xfrm>
            <a:off x="2239617" y="4472609"/>
            <a:ext cx="4134677" cy="2034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i="1" u="sng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I : MỤC TIÊU</a:t>
            </a:r>
          </a:p>
          <a:p>
            <a:pPr algn="l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Nắm được khái niệm và biết cách vẽ 1 sơ đồ tư duy đơn giản</a:t>
            </a:r>
          </a:p>
          <a:p>
            <a:pPr algn="l"/>
            <a:endParaRPr lang="en-US" sz="2200" i="1" u="sng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2200" i="1" u="sng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F60A7C-3D7D-4BC9-AA34-F52BC0342F2F}"/>
              </a:ext>
            </a:extLst>
          </p:cNvPr>
          <p:cNvSpPr txBox="1">
            <a:spLocks/>
          </p:cNvSpPr>
          <p:nvPr/>
        </p:nvSpPr>
        <p:spPr>
          <a:xfrm>
            <a:off x="7673007" y="4293704"/>
            <a:ext cx="5671931" cy="1245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i="1" u="sng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II : NỘI DUNG</a:t>
            </a:r>
          </a:p>
          <a:p>
            <a:pPr algn="l"/>
            <a:endParaRPr lang="en-US" sz="2200" i="1" u="sng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200" i="1">
                <a:solidFill>
                  <a:srgbClr val="7030A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ahoma" panose="020B0604030504040204" pitchFamily="34" charset="0"/>
              </a:rPr>
              <a:t>    </a:t>
            </a:r>
            <a:r>
              <a:rPr lang="en-US" sz="2200" i="1" u="sng">
                <a:solidFill>
                  <a:srgbClr val="7030A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ahoma" panose="020B0604030504040204" pitchFamily="34" charset="0"/>
              </a:rPr>
              <a:t>① </a:t>
            </a:r>
            <a:r>
              <a:rPr lang="en-US" sz="2200" i="1" u="sng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 NIỆM SƠ ĐỒ TƯ DUY</a:t>
            </a:r>
          </a:p>
        </p:txBody>
      </p:sp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12E25D37-BAED-43B7-BC34-66372DD619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539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EC20B9-A954-4E7D-B28F-40A39AE5F849}"/>
              </a:ext>
            </a:extLst>
          </p:cNvPr>
          <p:cNvSpPr txBox="1">
            <a:spLocks/>
          </p:cNvSpPr>
          <p:nvPr/>
        </p:nvSpPr>
        <p:spPr>
          <a:xfrm>
            <a:off x="102753" y="980660"/>
            <a:ext cx="11824204" cy="318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Em hãy quan sát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ở hình 1/trang 72/ SGK và cho biết sơ đồ tư duy là gì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B170F6-836A-4E47-A55F-ED965C84797F}"/>
              </a:ext>
            </a:extLst>
          </p:cNvPr>
          <p:cNvSpPr/>
          <p:nvPr/>
        </p:nvSpPr>
        <p:spPr>
          <a:xfrm>
            <a:off x="99286" y="1273010"/>
            <a:ext cx="8580887" cy="442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Sơ đồ tư duy là 1 dạng bản đồ giúp người đọc ghi chú lại bài học</a:t>
            </a:r>
            <a:endParaRPr lang="en-US" sz="220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AAB2D7-6B46-4AE3-8D3D-3CB43FDB4547}"/>
              </a:ext>
            </a:extLst>
          </p:cNvPr>
          <p:cNvSpPr/>
          <p:nvPr/>
        </p:nvSpPr>
        <p:spPr>
          <a:xfrm>
            <a:off x="106016" y="1608337"/>
            <a:ext cx="64405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Sơ đồ tư duy có vai trò gì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0EA918-5C3B-4E05-9D3B-AACF543ECF3B}"/>
              </a:ext>
            </a:extLst>
          </p:cNvPr>
          <p:cNvSpPr/>
          <p:nvPr/>
        </p:nvSpPr>
        <p:spPr>
          <a:xfrm>
            <a:off x="97885" y="1988625"/>
            <a:ext cx="39147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Vai trò của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là 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5DA024-1912-439C-93D8-E2232CD2C0EF}"/>
              </a:ext>
            </a:extLst>
          </p:cNvPr>
          <p:cNvSpPr/>
          <p:nvPr/>
        </p:nvSpPr>
        <p:spPr>
          <a:xfrm>
            <a:off x="119673" y="2386192"/>
            <a:ext cx="118735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Ghi lại tóm tắt, triển khai các ý tưởng</a:t>
            </a:r>
          </a:p>
          <a:p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Trình bày chủ đề theo các ý chính và các chi tiết</a:t>
            </a:r>
          </a:p>
          <a:p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Lưu trữ, sắp xếp thông tin bằng Từ khoá và Hình ảnh chủ đạo. </a:t>
            </a:r>
          </a:p>
          <a:p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Giúp người đọc dễ ghi nhớ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AD302A-5563-4768-8083-B4F563AC6240}"/>
              </a:ext>
            </a:extLst>
          </p:cNvPr>
          <p:cNvSpPr/>
          <p:nvPr/>
        </p:nvSpPr>
        <p:spPr>
          <a:xfrm>
            <a:off x="113314" y="3800925"/>
            <a:ext cx="1195941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Hãy nêu các thành phần chính của sơ đồ tư duy ?</a:t>
            </a:r>
          </a:p>
          <a:p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Các thành phần chính của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là :</a:t>
            </a:r>
          </a:p>
          <a:p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Tên của chủ đề</a:t>
            </a:r>
          </a:p>
          <a:p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Các nhánh</a:t>
            </a:r>
          </a:p>
          <a:p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Từ khoá </a:t>
            </a:r>
          </a:p>
          <a:p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Hình ảnh</a:t>
            </a:r>
          </a:p>
          <a:p>
            <a:pPr algn="ctr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   </a:t>
            </a:r>
            <a:r>
              <a:rPr lang="en-US" sz="2200" i="1" u="sng">
                <a:solidFill>
                  <a:srgbClr val="7030A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ahoma" panose="020B0604030504040204" pitchFamily="34" charset="0"/>
              </a:rPr>
              <a:t>②</a:t>
            </a:r>
            <a:r>
              <a:rPr lang="en-US" sz="2200" i="1" u="sng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CÁCH LẬP MỘT S</a:t>
            </a:r>
            <a:r>
              <a:rPr lang="vi-VN" sz="2200" i="1" u="sng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 i="1" u="sng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 i="1" u="sng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 i="1" u="sng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Đ</a:t>
            </a:r>
            <a:r>
              <a:rPr lang="vi-VN" sz="2200" i="1" u="sng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 i="1" u="sng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GIẢN</a:t>
            </a:r>
          </a:p>
        </p:txBody>
      </p:sp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id="{B1859B62-A86F-41C6-933A-183BE12B5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52313" y="56951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C7FAAD-FE81-48CB-8C33-8468E9B38B7C}"/>
              </a:ext>
            </a:extLst>
          </p:cNvPr>
          <p:cNvSpPr txBox="1">
            <a:spLocks/>
          </p:cNvSpPr>
          <p:nvPr/>
        </p:nvSpPr>
        <p:spPr>
          <a:xfrm>
            <a:off x="1229186" y="238539"/>
            <a:ext cx="9915891" cy="649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Vậy khi vẽ 1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cần đảm bảo được các yêu cầu nào ?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Khi vẽ 1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cần đảm bảo được các yêu cầu sau :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Nói lên đ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chủ đề trung tâm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Triển khai chi tiết cho chủ đề trung tâm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Triển khai chi tiết cho các chủ đề chính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Bổ sung nhánh mới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Vậy khi vẽ 1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Duy, các nhánh phải thể hiện được các yêu cầu nào ?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Các nhánh phải thể hiện được các yêu cầu sau :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Mối liên quan hợp lý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Viết ngắn gọn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Chừa khoảng trống để có thể bổ sung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Nói lên được trọng tâm của vấn đề</a:t>
            </a:r>
          </a:p>
          <a:p>
            <a:pPr algn="just"/>
            <a:endParaRPr lang="en-US" sz="2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200" i="1" u="sng">
                <a:solidFill>
                  <a:srgbClr val="9966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BTVN 1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Ⓐ Vẽ 1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về các đặc điểm của cây d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 xỷ ?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ahoma" panose="020B0604030504040204" pitchFamily="34" charset="0"/>
              </a:rPr>
              <a:t>Ⓑ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Vẽ 1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về phân loại thư mục và các thao tác trên thư mục ?</a:t>
            </a:r>
          </a:p>
          <a:p>
            <a:pPr algn="just"/>
            <a:endParaRPr lang="en-US" sz="2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200" i="1" u="sng">
                <a:solidFill>
                  <a:srgbClr val="9966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BTVN 2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Môn toán vẽ 1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về các cách giải bài toán 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 ở những môn học khác ngoài môn tin (nh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sinh, sử, văn…) em có thể dùng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để làm gì ?</a:t>
            </a:r>
          </a:p>
          <a:p>
            <a:endParaRPr lang="en-US" sz="22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3">
            <a:hlinkClick r:id="" action="ppaction://media"/>
            <a:extLst>
              <a:ext uri="{FF2B5EF4-FFF2-40B4-BE49-F238E27FC236}">
                <a16:creationId xmlns:a16="http://schemas.microsoft.com/office/drawing/2014/main" id="{923ECF3A-CE15-4503-9D17-B670361B57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626" y="6132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9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7BBAFF-0E1C-4AA4-A10A-CC9DD053B60D}"/>
              </a:ext>
            </a:extLst>
          </p:cNvPr>
          <p:cNvSpPr/>
          <p:nvPr/>
        </p:nvSpPr>
        <p:spPr>
          <a:xfrm>
            <a:off x="1510748" y="289099"/>
            <a:ext cx="89452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u="sng">
                <a:solidFill>
                  <a:srgbClr val="9966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BTVN 3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Em hãy tạo 1 bảng về các loài hoa sau trên cửa sổ WORD. </a:t>
            </a:r>
          </a:p>
          <a:p>
            <a:endParaRPr lang="en-US" sz="220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6176412-5156-4B7D-BB36-F6748C2A2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021739"/>
              </p:ext>
            </p:extLst>
          </p:nvPr>
        </p:nvGraphicFramePr>
        <p:xfrm>
          <a:off x="1245705" y="1223248"/>
          <a:ext cx="9462051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4017">
                  <a:extLst>
                    <a:ext uri="{9D8B030D-6E8A-4147-A177-3AD203B41FA5}">
                      <a16:colId xmlns:a16="http://schemas.microsoft.com/office/drawing/2014/main" val="1034893783"/>
                    </a:ext>
                  </a:extLst>
                </a:gridCol>
                <a:gridCol w="3154017">
                  <a:extLst>
                    <a:ext uri="{9D8B030D-6E8A-4147-A177-3AD203B41FA5}">
                      <a16:colId xmlns:a16="http://schemas.microsoft.com/office/drawing/2014/main" val="1628222107"/>
                    </a:ext>
                  </a:extLst>
                </a:gridCol>
                <a:gridCol w="3154017">
                  <a:extLst>
                    <a:ext uri="{9D8B030D-6E8A-4147-A177-3AD203B41FA5}">
                      <a16:colId xmlns:a16="http://schemas.microsoft.com/office/drawing/2014/main" val="3172063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 HOA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MÀU SẮC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ĐẶC ĐIỂM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985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FF0000"/>
                          </a:solidFill>
                          <a:latin typeface="Gigi" panose="04040504061007020D02" pitchFamily="8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avender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Ống hoa sắp xếp quấn quanh cuống hoa.</a:t>
                      </a:r>
                      <a:endParaRPr lang="en-US" sz="220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07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FF0000"/>
                          </a:solidFill>
                          <a:latin typeface="Gigi" panose="04040504061007020D02" pitchFamily="8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uyến 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 loài thân cỏ, mềm mọc thành búi.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4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FF0000"/>
                          </a:solidFill>
                          <a:latin typeface="Gigi" panose="04040504061007020D02" pitchFamily="8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ã yến thảo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Xanh 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Tràng hoa có hình chiếc phễu.</a:t>
                      </a:r>
                      <a:endParaRPr lang="en-US" sz="220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139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FF0000"/>
                          </a:solidFill>
                          <a:latin typeface="Gigi" panose="04040504061007020D02" pitchFamily="8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ẩm tú cầu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Trắng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Lá có gân và nhiều răng c</a:t>
                      </a:r>
                      <a:r>
                        <a:rPr lang="vi-VN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907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FF0000"/>
                          </a:solidFill>
                          <a:latin typeface="Gigi" panose="04040504061007020D02" pitchFamily="8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ục bình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Tím trắng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200" b="0" i="0" kern="12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Bầu thượng có nhiều noãn và quả nang</a:t>
                      </a:r>
                      <a:r>
                        <a:rPr lang="en-US" sz="2200" b="0" i="0" kern="12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220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562266"/>
                  </a:ext>
                </a:extLst>
              </a:tr>
            </a:tbl>
          </a:graphicData>
        </a:graphic>
      </p:graphicFrame>
      <p:pic>
        <p:nvPicPr>
          <p:cNvPr id="8" name="4">
            <a:hlinkClick r:id="" action="ppaction://media"/>
            <a:extLst>
              <a:ext uri="{FF2B5EF4-FFF2-40B4-BE49-F238E27FC236}">
                <a16:creationId xmlns:a16="http://schemas.microsoft.com/office/drawing/2014/main" id="{FFDD7530-576B-4152-9B50-63B847CAEF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4470" y="5827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574</Words>
  <Application>Microsoft Office PowerPoint</Application>
  <PresentationFormat>Widescreen</PresentationFormat>
  <Paragraphs>61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MS Mincho</vt:lpstr>
      <vt:lpstr>Arial</vt:lpstr>
      <vt:lpstr>Calibri</vt:lpstr>
      <vt:lpstr>Calibri Light</vt:lpstr>
      <vt:lpstr>Gigi</vt:lpstr>
      <vt:lpstr>Tahoma</vt:lpstr>
      <vt:lpstr>Office Theme</vt:lpstr>
      <vt:lpstr>Tuần 11   Tiết 11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10   Tiết 10</dc:title>
  <dc:creator>KimThui</dc:creator>
  <cp:lastModifiedBy>KimThui</cp:lastModifiedBy>
  <cp:revision>61</cp:revision>
  <dcterms:created xsi:type="dcterms:W3CDTF">2021-10-30T15:31:41Z</dcterms:created>
  <dcterms:modified xsi:type="dcterms:W3CDTF">2021-11-08T09:13:04Z</dcterms:modified>
</cp:coreProperties>
</file>